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11"/>
  </p:notesMasterIdLst>
  <p:sldIdLst>
    <p:sldId id="257" r:id="rId4"/>
    <p:sldId id="293" r:id="rId5"/>
    <p:sldId id="294" r:id="rId6"/>
    <p:sldId id="295" r:id="rId7"/>
    <p:sldId id="296" r:id="rId8"/>
    <p:sldId id="297" r:id="rId9"/>
    <p:sldId id="298"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10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66858-6533-47C5-A008-48B7E0B61016}" type="datetimeFigureOut">
              <a:rPr lang="en-US" smtClean="0"/>
              <a:t>12/12/2014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5B13B-AB11-4E77-BAA8-F3086792A40E}" type="slidenum">
              <a:rPr lang="en-US" smtClean="0"/>
              <a:t>‹#›</a:t>
            </a:fld>
            <a:endParaRPr lang="en-US"/>
          </a:p>
        </p:txBody>
      </p:sp>
    </p:spTree>
    <p:extLst>
      <p:ext uri="{BB962C8B-B14F-4D97-AF65-F5344CB8AC3E}">
        <p14:creationId xmlns:p14="http://schemas.microsoft.com/office/powerpoint/2010/main" val="3987093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12/12/2014 7:30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Unité</a:t>
            </a:r>
            <a:r>
              <a:rPr lang="en-US" dirty="0" smtClean="0"/>
              <a:t> 3 – On fait les courses</a:t>
            </a:r>
            <a:endParaRPr lang="en-US" dirty="0"/>
          </a:p>
        </p:txBody>
      </p:sp>
      <p:sp>
        <p:nvSpPr>
          <p:cNvPr id="3" name="Subtitle 2"/>
          <p:cNvSpPr>
            <a:spLocks noGrp="1"/>
          </p:cNvSpPr>
          <p:nvPr>
            <p:ph type="subTitle" idx="1"/>
          </p:nvPr>
        </p:nvSpPr>
        <p:spPr>
          <a:xfrm>
            <a:off x="730249" y="4344988"/>
            <a:ext cx="7681913" cy="1293812"/>
          </a:xfrm>
        </p:spPr>
        <p:txBody>
          <a:bodyPr>
            <a:normAutofit/>
          </a:bodyPr>
          <a:lstStyle/>
          <a:p>
            <a:r>
              <a:rPr lang="en-US" dirty="0" err="1" smtClean="0"/>
              <a:t>Qu’est-ce</a:t>
            </a:r>
            <a:r>
              <a:rPr lang="en-US" dirty="0" smtClean="0"/>
              <a:t> </a:t>
            </a:r>
            <a:r>
              <a:rPr lang="en-US" dirty="0" err="1" smtClean="0"/>
              <a:t>que</a:t>
            </a:r>
            <a:r>
              <a:rPr lang="en-US" dirty="0" smtClean="0"/>
              <a:t> </a:t>
            </a:r>
            <a:r>
              <a:rPr lang="en-US" dirty="0" err="1" smtClean="0"/>
              <a:t>tu</a:t>
            </a:r>
            <a:r>
              <a:rPr lang="en-US" dirty="0" smtClean="0"/>
              <a:t> </a:t>
            </a:r>
            <a:r>
              <a:rPr lang="en-US" dirty="0" err="1" smtClean="0"/>
              <a:t>veux</a:t>
            </a:r>
            <a:r>
              <a:rPr lang="en-US" dirty="0" smtClean="0"/>
              <a:t> manger </a:t>
            </a:r>
            <a:r>
              <a:rPr lang="en-US" dirty="0" err="1" smtClean="0"/>
              <a:t>ce</a:t>
            </a:r>
            <a:r>
              <a:rPr lang="en-US" dirty="0" smtClean="0"/>
              <a:t> </a:t>
            </a:r>
            <a:r>
              <a:rPr lang="en-US" dirty="0" err="1" smtClean="0"/>
              <a:t>soir</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28600" y="1905000"/>
            <a:ext cx="3886200" cy="25176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solidFill>
                  <a:schemeClr val="tx1"/>
                </a:solidFill>
                <a:latin typeface="Calibri"/>
                <a:cs typeface="Calibri"/>
              </a:rPr>
              <a:t>Est-</a:t>
            </a:r>
            <a:r>
              <a:rPr lang="en-US" sz="3200" b="1" dirty="0" err="1" smtClean="0">
                <a:solidFill>
                  <a:schemeClr val="tx1"/>
                </a:solidFill>
                <a:latin typeface="Calibri"/>
                <a:cs typeface="Calibri"/>
              </a:rPr>
              <a:t>ce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manges</a:t>
            </a:r>
            <a:r>
              <a:rPr lang="en-US" sz="3200" b="1" dirty="0" smtClean="0">
                <a:solidFill>
                  <a:schemeClr val="tx1"/>
                </a:solidFill>
                <a:latin typeface="Calibri"/>
                <a:cs typeface="Calibri"/>
              </a:rPr>
              <a:t> beaucoup de </a:t>
            </a:r>
            <a:r>
              <a:rPr lang="en-US" sz="3200" b="1" dirty="0" err="1" smtClean="0">
                <a:solidFill>
                  <a:schemeClr val="tx1"/>
                </a:solidFill>
                <a:latin typeface="Calibri"/>
                <a:cs typeface="Calibri"/>
              </a:rPr>
              <a:t>légumes</a:t>
            </a:r>
            <a:r>
              <a:rPr lang="en-US" sz="3200" b="1" dirty="0" smtClean="0">
                <a:solidFill>
                  <a:schemeClr val="tx1"/>
                </a:solidFill>
                <a:latin typeface="Calibri"/>
                <a:cs typeface="Calibri"/>
              </a:rPr>
              <a:t>? </a:t>
            </a:r>
            <a:endParaRPr lang="en-US" sz="3200" b="1" dirty="0">
              <a:solidFill>
                <a:schemeClr val="tx1"/>
              </a:solidFill>
              <a:latin typeface="Calibri"/>
              <a:cs typeface="Calibri"/>
            </a:endParaRPr>
          </a:p>
        </p:txBody>
      </p:sp>
      <p:sp>
        <p:nvSpPr>
          <p:cNvPr id="5" name="Oval Callout 4"/>
          <p:cNvSpPr/>
          <p:nvPr/>
        </p:nvSpPr>
        <p:spPr>
          <a:xfrm>
            <a:off x="4343400" y="35052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err="1" smtClean="0">
                <a:latin typeface="Calibri" pitchFamily="34" charset="0"/>
              </a:rPr>
              <a:t>Oui</a:t>
            </a:r>
            <a:r>
              <a:rPr lang="en-US" altLang="en-US" sz="3200" i="1" dirty="0" smtClean="0">
                <a:latin typeface="Calibri" pitchFamily="34" charset="0"/>
              </a:rPr>
              <a:t>/ </a:t>
            </a:r>
            <a:r>
              <a:rPr lang="en-US" altLang="en-US" sz="3200" i="1" dirty="0" smtClean="0">
                <a:solidFill>
                  <a:srgbClr val="FF0000"/>
                </a:solidFill>
                <a:latin typeface="Calibri" pitchFamily="34" charset="0"/>
              </a:rPr>
              <a:t>non</a:t>
            </a:r>
            <a:r>
              <a:rPr lang="en-US" altLang="en-US" sz="3200" i="1" dirty="0" smtClean="0">
                <a:latin typeface="Calibri" pitchFamily="34" charset="0"/>
              </a:rPr>
              <a:t>,</a:t>
            </a:r>
          </a:p>
          <a:p>
            <a:pPr algn="ctr">
              <a:defRPr/>
            </a:pPr>
            <a:r>
              <a:rPr lang="en-US" altLang="en-US" sz="3200" i="1" dirty="0" smtClean="0">
                <a:latin typeface="Calibri" pitchFamily="34" charset="0"/>
              </a:rPr>
              <a:t> je mange beaucoup/un </a:t>
            </a:r>
            <a:r>
              <a:rPr lang="en-US" altLang="en-US" sz="3200" i="1" dirty="0" err="1" smtClean="0">
                <a:latin typeface="Calibri" pitchFamily="34" charset="0"/>
              </a:rPr>
              <a:t>peu</a:t>
            </a:r>
            <a:r>
              <a:rPr lang="en-US" altLang="en-US" sz="3200" i="1" dirty="0" smtClean="0">
                <a:latin typeface="Calibri" pitchFamily="34" charset="0"/>
              </a:rPr>
              <a:t> / </a:t>
            </a:r>
            <a:r>
              <a:rPr lang="en-US" altLang="en-US" sz="3200" i="1" dirty="0" smtClean="0">
                <a:solidFill>
                  <a:srgbClr val="FF0000"/>
                </a:solidFill>
                <a:latin typeface="Calibri" pitchFamily="34" charset="0"/>
              </a:rPr>
              <a:t>je </a:t>
            </a:r>
            <a:r>
              <a:rPr lang="en-US" altLang="en-US" sz="3200" i="1" dirty="0" err="1" smtClean="0">
                <a:solidFill>
                  <a:srgbClr val="FF0000"/>
                </a:solidFill>
                <a:latin typeface="Calibri" pitchFamily="34" charset="0"/>
              </a:rPr>
              <a:t>n’aime</a:t>
            </a:r>
            <a:r>
              <a:rPr lang="en-US" altLang="en-US" sz="3200" i="1" dirty="0" smtClean="0">
                <a:solidFill>
                  <a:srgbClr val="FF0000"/>
                </a:solidFill>
                <a:latin typeface="Calibri" pitchFamily="34" charset="0"/>
              </a:rPr>
              <a:t> pas</a:t>
            </a:r>
            <a:endParaRPr lang="en-US" altLang="en-US" sz="3200" i="1" dirty="0" smtClean="0">
              <a:solidFill>
                <a:srgbClr val="FF0000"/>
              </a:solidFill>
              <a:latin typeface="Calibri" pitchFamily="34" charset="0"/>
            </a:endParaRPr>
          </a:p>
        </p:txBody>
      </p:sp>
    </p:spTree>
    <p:extLst>
      <p:ext uri="{BB962C8B-B14F-4D97-AF65-F5344CB8AC3E}">
        <p14:creationId xmlns:p14="http://schemas.microsoft.com/office/powerpoint/2010/main" val="2111052000"/>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28600" y="1905000"/>
            <a:ext cx="3886200" cy="25176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err="1" smtClean="0">
                <a:solidFill>
                  <a:schemeClr val="tx1"/>
                </a:solidFill>
                <a:latin typeface="Calibri"/>
                <a:cs typeface="Calibri"/>
              </a:rPr>
              <a:t>Quels</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légumes</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est-ce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aimes</a:t>
            </a:r>
            <a:r>
              <a:rPr lang="en-US" sz="3200" b="1" dirty="0" smtClean="0">
                <a:solidFill>
                  <a:schemeClr val="tx1"/>
                </a:solidFill>
                <a:latin typeface="Calibri"/>
                <a:cs typeface="Calibri"/>
              </a:rPr>
              <a:t>? </a:t>
            </a:r>
            <a:endParaRPr lang="en-US" sz="3200" b="1" dirty="0">
              <a:solidFill>
                <a:schemeClr val="tx1"/>
              </a:solidFill>
              <a:latin typeface="Calibri"/>
              <a:cs typeface="Calibri"/>
            </a:endParaRPr>
          </a:p>
        </p:txBody>
      </p:sp>
      <p:sp>
        <p:nvSpPr>
          <p:cNvPr id="5" name="Oval Callout 4"/>
          <p:cNvSpPr/>
          <p:nvPr/>
        </p:nvSpPr>
        <p:spPr>
          <a:xfrm>
            <a:off x="4343400" y="35052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err="1" smtClean="0">
                <a:latin typeface="Calibri" pitchFamily="34" charset="0"/>
              </a:rPr>
              <a:t>J’aime</a:t>
            </a:r>
            <a:r>
              <a:rPr lang="en-US" altLang="en-US" sz="3200" i="1" dirty="0" smtClean="0">
                <a:latin typeface="Calibri" pitchFamily="34" charset="0"/>
              </a:rPr>
              <a:t> ------</a:t>
            </a:r>
          </a:p>
        </p:txBody>
      </p:sp>
    </p:spTree>
    <p:extLst>
      <p:ext uri="{BB962C8B-B14F-4D97-AF65-F5344CB8AC3E}">
        <p14:creationId xmlns:p14="http://schemas.microsoft.com/office/powerpoint/2010/main" val="359523612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28600" y="1905000"/>
            <a:ext cx="3886200" cy="25176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solidFill>
                  <a:schemeClr val="tx1"/>
                </a:solidFill>
                <a:latin typeface="Calibri"/>
                <a:cs typeface="Calibri"/>
              </a:rPr>
              <a:t>Est-</a:t>
            </a:r>
            <a:r>
              <a:rPr lang="en-US" sz="3200" b="1" dirty="0" err="1" smtClean="0">
                <a:solidFill>
                  <a:schemeClr val="tx1"/>
                </a:solidFill>
                <a:latin typeface="Calibri"/>
                <a:cs typeface="Calibri"/>
              </a:rPr>
              <a:t>ce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préfères</a:t>
            </a:r>
            <a:r>
              <a:rPr lang="en-US" sz="3200" b="1" dirty="0" smtClean="0">
                <a:solidFill>
                  <a:schemeClr val="tx1"/>
                </a:solidFill>
                <a:latin typeface="Calibri"/>
                <a:cs typeface="Calibri"/>
              </a:rPr>
              <a:t> le </a:t>
            </a:r>
            <a:r>
              <a:rPr lang="en-US" sz="3200" b="1" dirty="0" err="1" smtClean="0">
                <a:solidFill>
                  <a:schemeClr val="tx1"/>
                </a:solidFill>
                <a:latin typeface="Calibri"/>
                <a:cs typeface="Calibri"/>
              </a:rPr>
              <a:t>poisson</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ou</a:t>
            </a:r>
            <a:r>
              <a:rPr lang="en-US" sz="3200" b="1" dirty="0" smtClean="0">
                <a:solidFill>
                  <a:schemeClr val="tx1"/>
                </a:solidFill>
                <a:latin typeface="Calibri"/>
                <a:cs typeface="Calibri"/>
              </a:rPr>
              <a:t> le steak?</a:t>
            </a:r>
            <a:endParaRPr lang="en-US" sz="3200" b="1" dirty="0">
              <a:solidFill>
                <a:schemeClr val="tx1"/>
              </a:solidFill>
              <a:latin typeface="Calibri"/>
              <a:cs typeface="Calibri"/>
            </a:endParaRPr>
          </a:p>
        </p:txBody>
      </p:sp>
      <p:sp>
        <p:nvSpPr>
          <p:cNvPr id="5" name="Oval Callout 4"/>
          <p:cNvSpPr/>
          <p:nvPr/>
        </p:nvSpPr>
        <p:spPr>
          <a:xfrm>
            <a:off x="4343400" y="35052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smtClean="0">
                <a:latin typeface="Calibri" pitchFamily="34" charset="0"/>
              </a:rPr>
              <a:t>Je </a:t>
            </a:r>
            <a:r>
              <a:rPr lang="en-US" altLang="en-US" sz="3200" i="1" dirty="0" err="1" smtClean="0">
                <a:latin typeface="Calibri" pitchFamily="34" charset="0"/>
              </a:rPr>
              <a:t>préfère</a:t>
            </a:r>
            <a:r>
              <a:rPr lang="en-US" altLang="en-US" sz="3200" i="1" dirty="0" smtClean="0">
                <a:latin typeface="Calibri" pitchFamily="34" charset="0"/>
              </a:rPr>
              <a:t> le …….</a:t>
            </a:r>
          </a:p>
        </p:txBody>
      </p:sp>
    </p:spTree>
    <p:extLst>
      <p:ext uri="{BB962C8B-B14F-4D97-AF65-F5344CB8AC3E}">
        <p14:creationId xmlns:p14="http://schemas.microsoft.com/office/powerpoint/2010/main" val="1546693283"/>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3"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1+#ppt_w/2"/>
                                          </p:val>
                                        </p:tav>
                                        <p:tav tm="100000">
                                          <p:val>
                                            <p:strVal val="#ppt_x"/>
                                          </p:val>
                                        </p:tav>
                                      </p:tavLst>
                                    </p:anim>
                                    <p:anim calcmode="lin" valueType="num">
                                      <p:cBhvr additive="base">
                                        <p:cTn id="14"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28600" y="1905000"/>
            <a:ext cx="3886200" cy="25176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solidFill>
                  <a:schemeClr val="tx1"/>
                </a:solidFill>
                <a:latin typeface="Calibri"/>
                <a:cs typeface="Calibri"/>
              </a:rPr>
              <a:t>Est-</a:t>
            </a:r>
            <a:r>
              <a:rPr lang="en-US" sz="3200" b="1" dirty="0" err="1" smtClean="0">
                <a:solidFill>
                  <a:schemeClr val="tx1"/>
                </a:solidFill>
                <a:latin typeface="Calibri"/>
                <a:cs typeface="Calibri"/>
              </a:rPr>
              <a:t>ce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manges</a:t>
            </a:r>
            <a:r>
              <a:rPr lang="en-US" sz="3200" b="1" dirty="0" smtClean="0">
                <a:solidFill>
                  <a:schemeClr val="tx1"/>
                </a:solidFill>
                <a:latin typeface="Calibri"/>
                <a:cs typeface="Calibri"/>
              </a:rPr>
              <a:t> beaucoup de fruits?</a:t>
            </a:r>
            <a:endParaRPr lang="en-US" sz="3200" b="1" dirty="0">
              <a:solidFill>
                <a:schemeClr val="tx1"/>
              </a:solidFill>
              <a:latin typeface="Calibri"/>
              <a:cs typeface="Calibri"/>
            </a:endParaRPr>
          </a:p>
        </p:txBody>
      </p:sp>
      <p:sp>
        <p:nvSpPr>
          <p:cNvPr id="6" name="Oval Callout 5"/>
          <p:cNvSpPr/>
          <p:nvPr/>
        </p:nvSpPr>
        <p:spPr>
          <a:xfrm>
            <a:off x="4419600" y="32766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err="1" smtClean="0">
                <a:latin typeface="Calibri" pitchFamily="34" charset="0"/>
              </a:rPr>
              <a:t>Oui</a:t>
            </a:r>
            <a:r>
              <a:rPr lang="en-US" altLang="en-US" sz="3200" i="1" dirty="0" smtClean="0">
                <a:latin typeface="Calibri" pitchFamily="34" charset="0"/>
              </a:rPr>
              <a:t>/ </a:t>
            </a:r>
            <a:r>
              <a:rPr lang="en-US" altLang="en-US" sz="3200" i="1" dirty="0" smtClean="0">
                <a:solidFill>
                  <a:srgbClr val="FF0000"/>
                </a:solidFill>
                <a:latin typeface="Calibri" pitchFamily="34" charset="0"/>
              </a:rPr>
              <a:t>non</a:t>
            </a:r>
            <a:r>
              <a:rPr lang="en-US" altLang="en-US" sz="3200" i="1" dirty="0" smtClean="0">
                <a:latin typeface="Calibri" pitchFamily="34" charset="0"/>
              </a:rPr>
              <a:t>,</a:t>
            </a:r>
          </a:p>
          <a:p>
            <a:pPr algn="ctr">
              <a:defRPr/>
            </a:pPr>
            <a:r>
              <a:rPr lang="en-US" altLang="en-US" sz="3200" i="1" dirty="0" smtClean="0">
                <a:latin typeface="Calibri" pitchFamily="34" charset="0"/>
              </a:rPr>
              <a:t> je mange beaucoup/un </a:t>
            </a:r>
            <a:r>
              <a:rPr lang="en-US" altLang="en-US" sz="3200" i="1" dirty="0" err="1" smtClean="0">
                <a:latin typeface="Calibri" pitchFamily="34" charset="0"/>
              </a:rPr>
              <a:t>peu</a:t>
            </a:r>
            <a:r>
              <a:rPr lang="en-US" altLang="en-US" sz="3200" i="1" dirty="0" smtClean="0">
                <a:latin typeface="Calibri" pitchFamily="34" charset="0"/>
              </a:rPr>
              <a:t> / </a:t>
            </a:r>
            <a:r>
              <a:rPr lang="en-US" altLang="en-US" sz="3200" i="1" dirty="0" smtClean="0">
                <a:solidFill>
                  <a:srgbClr val="FF0000"/>
                </a:solidFill>
                <a:latin typeface="Calibri" pitchFamily="34" charset="0"/>
              </a:rPr>
              <a:t>je </a:t>
            </a:r>
            <a:r>
              <a:rPr lang="en-US" altLang="en-US" sz="3200" i="1" dirty="0" err="1" smtClean="0">
                <a:solidFill>
                  <a:srgbClr val="FF0000"/>
                </a:solidFill>
                <a:latin typeface="Calibri" pitchFamily="34" charset="0"/>
              </a:rPr>
              <a:t>n’aime</a:t>
            </a:r>
            <a:r>
              <a:rPr lang="en-US" altLang="en-US" sz="3200" i="1" dirty="0" smtClean="0">
                <a:solidFill>
                  <a:srgbClr val="FF0000"/>
                </a:solidFill>
                <a:latin typeface="Calibri" pitchFamily="34" charset="0"/>
              </a:rPr>
              <a:t> pas</a:t>
            </a:r>
            <a:endParaRPr lang="en-US" altLang="en-US" sz="3200" i="1" dirty="0" smtClean="0">
              <a:solidFill>
                <a:srgbClr val="FF0000"/>
              </a:solidFill>
              <a:latin typeface="Calibri" pitchFamily="34" charset="0"/>
            </a:endParaRPr>
          </a:p>
        </p:txBody>
      </p:sp>
    </p:spTree>
    <p:extLst>
      <p:ext uri="{BB962C8B-B14F-4D97-AF65-F5344CB8AC3E}">
        <p14:creationId xmlns:p14="http://schemas.microsoft.com/office/powerpoint/2010/main" val="136104887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28600" y="1905000"/>
            <a:ext cx="3886200" cy="25176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err="1" smtClean="0">
                <a:solidFill>
                  <a:schemeClr val="tx1"/>
                </a:solidFill>
                <a:latin typeface="Calibri"/>
                <a:cs typeface="Calibri"/>
              </a:rPr>
              <a:t>Quels</a:t>
            </a:r>
            <a:r>
              <a:rPr lang="en-US" sz="3200" b="1" dirty="0" smtClean="0">
                <a:solidFill>
                  <a:schemeClr val="tx1"/>
                </a:solidFill>
                <a:latin typeface="Calibri"/>
                <a:cs typeface="Calibri"/>
              </a:rPr>
              <a:t> fruits </a:t>
            </a:r>
            <a:r>
              <a:rPr lang="en-US" sz="3200" b="1" dirty="0" err="1" smtClean="0">
                <a:solidFill>
                  <a:schemeClr val="tx1"/>
                </a:solidFill>
                <a:latin typeface="Calibri"/>
                <a:cs typeface="Calibri"/>
              </a:rPr>
              <a:t>est-ce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préfères</a:t>
            </a:r>
            <a:r>
              <a:rPr lang="en-US" sz="3200" b="1" dirty="0" smtClean="0">
                <a:solidFill>
                  <a:schemeClr val="tx1"/>
                </a:solidFill>
                <a:latin typeface="Calibri"/>
                <a:cs typeface="Calibri"/>
              </a:rPr>
              <a:t>?</a:t>
            </a:r>
            <a:endParaRPr lang="en-US" sz="3200" b="1" dirty="0">
              <a:solidFill>
                <a:schemeClr val="tx1"/>
              </a:solidFill>
              <a:latin typeface="Calibri"/>
              <a:cs typeface="Calibri"/>
            </a:endParaRPr>
          </a:p>
        </p:txBody>
      </p:sp>
      <p:sp>
        <p:nvSpPr>
          <p:cNvPr id="6" name="Oval Callout 5"/>
          <p:cNvSpPr/>
          <p:nvPr/>
        </p:nvSpPr>
        <p:spPr>
          <a:xfrm>
            <a:off x="4419600" y="32766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smtClean="0">
                <a:latin typeface="Calibri" pitchFamily="34" charset="0"/>
              </a:rPr>
              <a:t>Je </a:t>
            </a:r>
            <a:r>
              <a:rPr lang="en-US" altLang="en-US" sz="3200" i="1" dirty="0" err="1" smtClean="0">
                <a:latin typeface="Calibri" pitchFamily="34" charset="0"/>
              </a:rPr>
              <a:t>préfère</a:t>
            </a:r>
            <a:r>
              <a:rPr lang="en-US" altLang="en-US" sz="3200" i="1" dirty="0" smtClean="0">
                <a:latin typeface="Calibri" pitchFamily="34" charset="0"/>
              </a:rPr>
              <a:t> …..</a:t>
            </a:r>
            <a:endParaRPr lang="en-US" altLang="en-US" sz="3200" i="1" dirty="0" smtClean="0">
              <a:solidFill>
                <a:srgbClr val="FF0000"/>
              </a:solidFill>
              <a:latin typeface="Calibri" pitchFamily="34" charset="0"/>
            </a:endParaRPr>
          </a:p>
        </p:txBody>
      </p:sp>
    </p:spTree>
    <p:extLst>
      <p:ext uri="{BB962C8B-B14F-4D97-AF65-F5344CB8AC3E}">
        <p14:creationId xmlns:p14="http://schemas.microsoft.com/office/powerpoint/2010/main" val="2700574761"/>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rrowheads="1"/>
          </p:cNvSpPr>
          <p:nvPr>
            <p:ph type="title"/>
          </p:nvPr>
        </p:nvSpPr>
        <p:spPr>
          <a:xfrm>
            <a:off x="381000" y="230188"/>
            <a:ext cx="8382000" cy="1329595"/>
          </a:xfrm>
        </p:spPr>
        <p:txBody>
          <a:bodyPr/>
          <a:lstStyle/>
          <a:p>
            <a:pPr algn="l" eaLnBrk="1" hangingPunct="1"/>
            <a:r>
              <a:rPr lang="en-US" altLang="en-US" dirty="0" err="1" smtClean="0">
                <a:latin typeface="Times New Roman" pitchFamily="18" charset="0"/>
              </a:rPr>
              <a:t>Posez</a:t>
            </a:r>
            <a:r>
              <a:rPr lang="en-US" altLang="en-US" dirty="0" smtClean="0">
                <a:latin typeface="Times New Roman" pitchFamily="18" charset="0"/>
              </a:rPr>
              <a:t> les questions </a:t>
            </a:r>
            <a:r>
              <a:rPr lang="en-US" altLang="en-US" dirty="0" err="1" smtClean="0">
                <a:latin typeface="Times New Roman" pitchFamily="18" charset="0"/>
              </a:rPr>
              <a:t>suivantes</a:t>
            </a:r>
            <a:r>
              <a:rPr lang="en-US" altLang="en-US" dirty="0" smtClean="0">
                <a:latin typeface="Times New Roman" pitchFamily="18" charset="0"/>
              </a:rPr>
              <a:t> à </a:t>
            </a:r>
            <a:r>
              <a:rPr lang="en-US" altLang="en-US" dirty="0" err="1" smtClean="0">
                <a:latin typeface="Times New Roman" pitchFamily="18" charset="0"/>
              </a:rPr>
              <a:t>votre</a:t>
            </a:r>
            <a:r>
              <a:rPr lang="en-US" altLang="en-US" dirty="0" smtClean="0">
                <a:latin typeface="Times New Roman" pitchFamily="18" charset="0"/>
              </a:rPr>
              <a:t> </a:t>
            </a:r>
            <a:r>
              <a:rPr lang="en-US" altLang="en-US" dirty="0" err="1" smtClean="0">
                <a:latin typeface="Times New Roman" pitchFamily="18" charset="0"/>
              </a:rPr>
              <a:t>partenaire</a:t>
            </a:r>
            <a:endParaRPr lang="en-US" altLang="en-US" dirty="0" smtClean="0">
              <a:latin typeface="Times New Roman" pitchFamily="18" charset="0"/>
            </a:endParaRPr>
          </a:p>
        </p:txBody>
      </p:sp>
      <p:sp>
        <p:nvSpPr>
          <p:cNvPr id="2" name="Oval Callout 1"/>
          <p:cNvSpPr/>
          <p:nvPr/>
        </p:nvSpPr>
        <p:spPr>
          <a:xfrm>
            <a:off x="234616" y="1752600"/>
            <a:ext cx="3886200" cy="2822448"/>
          </a:xfrm>
          <a:prstGeom prst="wedgeEllipseCallout">
            <a:avLst>
              <a:gd name="adj1" fmla="val 30298"/>
              <a:gd name="adj2" fmla="val 66569"/>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3200" b="1" dirty="0" smtClean="0">
                <a:solidFill>
                  <a:schemeClr val="tx1"/>
                </a:solidFill>
                <a:latin typeface="Calibri"/>
                <a:cs typeface="Calibri"/>
              </a:rPr>
              <a:t>Si </a:t>
            </a:r>
            <a:r>
              <a:rPr lang="en-US" sz="3200" b="1" dirty="0" err="1" smtClean="0">
                <a:solidFill>
                  <a:schemeClr val="tx1"/>
                </a:solidFill>
                <a:latin typeface="Calibri"/>
                <a:cs typeface="Calibri"/>
              </a:rPr>
              <a:t>tu</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faisais</a:t>
            </a:r>
            <a:r>
              <a:rPr lang="en-US" sz="3200" b="1" dirty="0" smtClean="0">
                <a:solidFill>
                  <a:schemeClr val="tx1"/>
                </a:solidFill>
                <a:latin typeface="Calibri"/>
                <a:cs typeface="Calibri"/>
              </a:rPr>
              <a:t> le </a:t>
            </a:r>
            <a:r>
              <a:rPr lang="en-US" sz="3200" b="1" dirty="0" err="1" smtClean="0">
                <a:solidFill>
                  <a:schemeClr val="tx1"/>
                </a:solidFill>
                <a:latin typeface="Calibri"/>
                <a:cs typeface="Calibri"/>
              </a:rPr>
              <a:t>repas</a:t>
            </a:r>
            <a:r>
              <a:rPr lang="en-US" sz="3200" b="1" dirty="0" smtClean="0">
                <a:solidFill>
                  <a:schemeClr val="tx1"/>
                </a:solidFill>
                <a:latin typeface="Calibri"/>
                <a:cs typeface="Calibri"/>
              </a:rPr>
              <a:t> le </a:t>
            </a:r>
            <a:r>
              <a:rPr lang="en-US" sz="3200" b="1" dirty="0" err="1" smtClean="0">
                <a:solidFill>
                  <a:schemeClr val="tx1"/>
                </a:solidFill>
                <a:latin typeface="Calibri"/>
                <a:cs typeface="Calibri"/>
              </a:rPr>
              <a:t>soir</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que</a:t>
            </a:r>
            <a:r>
              <a:rPr lang="en-US" sz="3200" b="1" dirty="0" smtClean="0">
                <a:solidFill>
                  <a:schemeClr val="tx1"/>
                </a:solidFill>
                <a:latin typeface="Calibri"/>
                <a:cs typeface="Calibri"/>
              </a:rPr>
              <a:t> </a:t>
            </a:r>
            <a:r>
              <a:rPr lang="en-US" sz="3200" b="1" dirty="0" err="1" smtClean="0">
                <a:solidFill>
                  <a:schemeClr val="tx1"/>
                </a:solidFill>
                <a:latin typeface="Calibri"/>
                <a:cs typeface="Calibri"/>
              </a:rPr>
              <a:t>prépareriez-tu</a:t>
            </a:r>
            <a:r>
              <a:rPr lang="en-US" sz="3200" b="1" dirty="0" smtClean="0">
                <a:solidFill>
                  <a:schemeClr val="tx1"/>
                </a:solidFill>
                <a:latin typeface="Calibri"/>
                <a:cs typeface="Calibri"/>
              </a:rPr>
              <a:t>? </a:t>
            </a:r>
            <a:endParaRPr lang="en-US" sz="3200" b="1" dirty="0">
              <a:solidFill>
                <a:schemeClr val="tx1"/>
              </a:solidFill>
              <a:latin typeface="Calibri"/>
              <a:cs typeface="Calibri"/>
            </a:endParaRPr>
          </a:p>
        </p:txBody>
      </p:sp>
      <p:sp>
        <p:nvSpPr>
          <p:cNvPr id="6" name="Oval Callout 5"/>
          <p:cNvSpPr/>
          <p:nvPr/>
        </p:nvSpPr>
        <p:spPr>
          <a:xfrm>
            <a:off x="4419600" y="3276600"/>
            <a:ext cx="4419600" cy="2895600"/>
          </a:xfrm>
          <a:prstGeom prst="wedgeEllipseCallout">
            <a:avLst/>
          </a:prstGeom>
        </p:spPr>
        <p:style>
          <a:lnRef idx="1">
            <a:schemeClr val="accent1"/>
          </a:lnRef>
          <a:fillRef idx="3">
            <a:schemeClr val="accent1"/>
          </a:fillRef>
          <a:effectRef idx="2">
            <a:schemeClr val="accent1"/>
          </a:effectRef>
          <a:fontRef idx="minor">
            <a:schemeClr val="lt1"/>
          </a:fontRef>
        </p:style>
        <p:txBody>
          <a:bodyPr anchor="ct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a:defRPr/>
            </a:pPr>
            <a:r>
              <a:rPr lang="en-US" altLang="en-US" sz="3200" i="1" dirty="0" smtClean="0">
                <a:latin typeface="Calibri" pitchFamily="34" charset="0"/>
              </a:rPr>
              <a:t>Je </a:t>
            </a:r>
            <a:r>
              <a:rPr lang="en-US" altLang="en-US" sz="3200" i="1" dirty="0" err="1" smtClean="0">
                <a:latin typeface="Calibri" pitchFamily="34" charset="0"/>
              </a:rPr>
              <a:t>préparerais</a:t>
            </a:r>
            <a:r>
              <a:rPr lang="en-US" altLang="en-US" sz="3200" i="1" dirty="0" smtClean="0">
                <a:latin typeface="Calibri" pitchFamily="34" charset="0"/>
              </a:rPr>
              <a:t>….</a:t>
            </a:r>
            <a:endParaRPr lang="en-US" altLang="en-US" sz="3200" i="1" dirty="0" smtClean="0">
              <a:solidFill>
                <a:srgbClr val="FF0000"/>
              </a:solidFill>
              <a:latin typeface="Calibri" pitchFamily="34" charset="0"/>
            </a:endParaRPr>
          </a:p>
        </p:txBody>
      </p:sp>
    </p:spTree>
    <p:extLst>
      <p:ext uri="{BB962C8B-B14F-4D97-AF65-F5344CB8AC3E}">
        <p14:creationId xmlns:p14="http://schemas.microsoft.com/office/powerpoint/2010/main" val="3493949594"/>
      </p:ext>
    </p:extLst>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9"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1+#ppt_w/2"/>
                                          </p:val>
                                        </p:tav>
                                        <p:tav tm="100000">
                                          <p:val>
                                            <p:strVal val="#ppt_x"/>
                                          </p:val>
                                        </p:tav>
                                      </p:tavLst>
                                    </p:anim>
                                    <p:anim calcmode="lin" valueType="num">
                                      <p:cBhvr additive="base">
                                        <p:cTn id="14"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C102867489990">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51DED46-D66D-454A-B8B2-8EE17CF4DC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TC102867489990</Template>
  <TotalTime>71</TotalTime>
  <Words>248</Words>
  <Application>Microsoft Office PowerPoint</Application>
  <PresentationFormat>On-screen Show (4:3)</PresentationFormat>
  <Paragraphs>26</Paragraphs>
  <Slides>7</Slides>
  <Notes>1</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TC102867489990</vt:lpstr>
      <vt:lpstr>White with Courier font for code slides</vt:lpstr>
      <vt:lpstr>Unité 3 – On fait les courses</vt:lpstr>
      <vt:lpstr>Posez les questions suivantes à votre partenaire</vt:lpstr>
      <vt:lpstr>Posez les questions suivantes à votre partenaire</vt:lpstr>
      <vt:lpstr>Posez les questions suivantes à votre partenaire</vt:lpstr>
      <vt:lpstr>Posez les questions suivantes à votre partenaire</vt:lpstr>
      <vt:lpstr>Posez les questions suivantes à votre partenaire</vt:lpstr>
      <vt:lpstr>Posez les questions suivantes à votre partenaire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presentation slides (Green and gold texture design)</dc:title>
  <dc:creator>Grebert, Viviane</dc:creator>
  <cp:lastModifiedBy>Windows User</cp:lastModifiedBy>
  <cp:revision>15</cp:revision>
  <dcterms:modified xsi:type="dcterms:W3CDTF">2014-12-12T12:37:52Z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TC102867489990</vt:lpwstr>
  </property>
</Properties>
</file>